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11" r:id="rId5"/>
    <p:sldId id="306" r:id="rId6"/>
    <p:sldId id="307" r:id="rId7"/>
    <p:sldId id="308" r:id="rId8"/>
    <p:sldId id="303" r:id="rId9"/>
    <p:sldId id="304" r:id="rId10"/>
    <p:sldId id="305" r:id="rId11"/>
    <p:sldId id="259" r:id="rId12"/>
    <p:sldId id="260" r:id="rId13"/>
    <p:sldId id="261" r:id="rId14"/>
    <p:sldId id="262" r:id="rId15"/>
    <p:sldId id="309" r:id="rId16"/>
    <p:sldId id="310" r:id="rId17"/>
    <p:sldId id="263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275" r:id="rId26"/>
    <p:sldId id="274" r:id="rId27"/>
    <p:sldId id="276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319" r:id="rId39"/>
    <p:sldId id="30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0608-333E-4798-ABA7-295F1CF59CDB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13DB-38FA-4DE2-8320-754FC5B84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6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D22B8-FC49-421E-7CA7-E2E435F9F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3C825B-D647-E7C1-6841-5A8280CF1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599CA-B4C4-2642-AAAE-90B5EF3C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6D2D5-82DE-BEEA-C365-99EE89E3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7467F-DBEF-AA37-04CF-296FB0C0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99A91-DE11-D568-3F6C-ED0AE29A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05A5B9-A1F6-B74D-C692-4DC280B9F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87163-A4E8-F220-EC75-79D22837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72E49-3C8A-E97C-E44B-031D2DAA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16F25-2113-EED0-E48F-247D431D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5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BF615E-AA4F-3D08-D559-A6CC5BF38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561514-1636-CDA5-D301-53357571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CF7285-9E6B-745B-9857-9A06F2DD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43399-1B8E-74FA-281B-45253D09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6D274C-9621-7A37-A067-F4882EB5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96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3412-955B-9AEF-7974-5931D346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F6AE3-CB38-E3EB-69E8-BCF74190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521FD-4D81-FC09-6C6C-CDD10DB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F727A-AC9B-F7EB-B2A7-5B6B66F5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9040B3-5777-740A-8C57-38AF8B1C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4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11E0D-C379-A7B9-E375-A642485D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BB0A24-5296-195A-3655-95711F090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616B7-C9D9-132C-21FE-D1A1DC49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874A37-98A6-EE96-31BC-4C041CE4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F7C19-21B8-6931-1091-42F82E29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7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C7C1B-A27F-FF7B-2B3E-6220B330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E4F91-1ABF-AC4A-4085-9592DF1D5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9005C6-8909-2A0B-95B7-9D9A71217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A961AB-BC7E-6777-BBC6-D426223B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4E6D9-F6AA-20B2-CC09-58DA8C5A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B36D4-327A-AB4F-2940-119D1243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7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CFD80-126A-171C-7127-8BE04354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92DBE1-6467-4924-72C4-34639414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FB1F7F-2C24-8413-8866-2F3C1ABF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FDFF98-7C8D-62F2-9A57-DFD311C17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B16B18-104E-CF1D-F4C2-444041681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260996-9738-EC0E-24F1-2A4DF878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F328A8-FC0A-702D-1EAD-B1774682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D09A2B-85B2-9DE3-9A2B-7EE6878A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EB7E0-8B48-BAC7-6E75-8E9F1A28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7C2911-3778-C738-3168-E2A3494C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FECED2-25AE-759D-FB18-E5323667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221AE7-CA9A-5D39-12A7-A2388B73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6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EF736A-9592-7F46-BAFE-7867594C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2BDD54-FAE1-A7D1-3E4D-83D705F0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3099F-BC3F-5E61-D864-FC10D0F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8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48BF8-42E9-6565-C66A-5D01EA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47205-DFB6-47AE-165F-7FAA5658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050B09-58AB-49A0-6442-8BD24284F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C5752F-8BCB-C925-B6BC-E0318A0C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7C8177-BCE7-1122-C22E-0184A2DC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559BD9-8141-D6AE-E85B-2744BE56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FD8A5-6A76-96B9-34FB-73AE6337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24ACFA-A0D1-1F4C-7AF6-2847604C7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2B8C7-6BAB-14D3-8050-22DB71D28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BCC94D-123A-5043-86E1-A9BC4B6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CB4339-9DAB-4722-72FE-BC585560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308819-7AE6-35FC-A9EA-1FCAE7E9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22065B-CA73-CA2B-641E-758688FC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ED057-51F9-EC5E-F7B9-B2167997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716B9-1393-D3E1-3CB6-DD1512BDE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E4F1-6FFF-4689-B79D-0011E8BA2C61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75BAB-4962-2B31-9ECD-DDCCE62E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61E023-5F0F-C441-AFCE-635432457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6305-9B7B-477D-9198-00792274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9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sante.gouv.fr/professionnels/gerer-un-etablissement-de-sante-medico-social/cooperations/cooperation-entre-professionnels-de-sante/article/les-protocoles-locaux-de-cooper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39684544" TargetMode="External"/><Relationship Id="rId2" Type="http://schemas.openxmlformats.org/officeDocument/2006/relationships/hyperlink" Target="https://www.legifrance.gouv.fr/affichTexteArticle.do?idArticle=JORFARTI00003882135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s://www.legifrance.gouv.fr/jorf/id/JORFTEXT000047305130#:~:text=le%20pharmacien%20...-,Arr%C3%AAt%C3%A9%20du%209%20mars%202023%20relatif%20%C3%A0%20l'autorisation%20du,coordonn%C3%A9%20ou%20d'une%20communaut%C3%A9" TargetMode="External"/><Relationship Id="rId4" Type="http://schemas.openxmlformats.org/officeDocument/2006/relationships/hyperlink" Target="https://sante.gouv.fr/IMG/pdf/instruction_commune_2021_0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.gouv.fr/IMG/pdf/protocoles_de_cooperation_modeles_formulaires_declaration_2021_-3.pdf" TargetMode="External"/><Relationship Id="rId2" Type="http://schemas.openxmlformats.org/officeDocument/2006/relationships/hyperlink" Target="https://sante.gouv.fr/IMG/docx/checklist_de_conformite_des_protocoles_locaux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s://sante.gouv.fr/IMG/docx/modele_protocole_local_06_2022.docx" TargetMode="External"/><Relationship Id="rId4" Type="http://schemas.openxmlformats.org/officeDocument/2006/relationships/hyperlink" Target="https://www.demarches-simplifiees.fr/commencer/protocole-locale-declaration-modification-d-equipe-coop-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3D2D57-3983-9FAB-EFD3-3BF0FFC5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22" y="520546"/>
            <a:ext cx="5004570" cy="660981"/>
          </a:xfrm>
          <a:prstGeom prst="rect">
            <a:avLst/>
          </a:prstGeom>
        </p:spPr>
      </p:pic>
      <p:sp>
        <p:nvSpPr>
          <p:cNvPr id="4" name="Titre 6">
            <a:extLst>
              <a:ext uri="{FF2B5EF4-FFF2-40B4-BE49-F238E27FC236}">
                <a16:creationId xmlns:a16="http://schemas.microsoft.com/office/drawing/2014/main" id="{AB3DC55C-AD09-2C40-A1EA-0BDE07E7B468}"/>
              </a:ext>
            </a:extLst>
          </p:cNvPr>
          <p:cNvSpPr txBox="1">
            <a:spLocks/>
          </p:cNvSpPr>
          <p:nvPr/>
        </p:nvSpPr>
        <p:spPr>
          <a:xfrm>
            <a:off x="2837302" y="3553157"/>
            <a:ext cx="6517395" cy="2784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Webinaire</a:t>
            </a:r>
          </a:p>
          <a:p>
            <a:endParaRPr lang="fr-FR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Protocoles de coopération</a:t>
            </a:r>
          </a:p>
          <a:p>
            <a:endParaRPr lang="fr-FR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BIENVENUE</a:t>
            </a:r>
          </a:p>
        </p:txBody>
      </p:sp>
    </p:spTree>
    <p:extLst>
      <p:ext uri="{BB962C8B-B14F-4D97-AF65-F5344CB8AC3E}">
        <p14:creationId xmlns:p14="http://schemas.microsoft.com/office/powerpoint/2010/main" val="401641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47628"/>
            <a:ext cx="523954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 quoi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s’attaque-t’on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8250" y="1034895"/>
            <a:ext cx="4903249" cy="374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2. Comment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choisir</a:t>
            </a: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un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thème</a:t>
            </a: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7754" y="3181236"/>
            <a:ext cx="10914975" cy="389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    Il y a 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intérêt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pour les patients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3E4826-E615-3844-319F-450889B0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D94C0B-FC99-735A-B04C-CFBE8ACB97F7}"/>
              </a:ext>
            </a:extLst>
          </p:cNvPr>
          <p:cNvSpPr txBox="1"/>
          <p:nvPr/>
        </p:nvSpPr>
        <p:spPr>
          <a:xfrm>
            <a:off x="687754" y="2174803"/>
            <a:ext cx="8550031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673" lvl="1">
              <a:lnSpc>
                <a:spcPts val="3199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Il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existe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recommandations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claires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sur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sujet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7AF59F-F903-00D7-89DB-194ECF718D2A}"/>
              </a:ext>
            </a:extLst>
          </p:cNvPr>
          <p:cNvSpPr txBox="1"/>
          <p:nvPr/>
        </p:nvSpPr>
        <p:spPr>
          <a:xfrm>
            <a:off x="687754" y="2684717"/>
            <a:ext cx="10178741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673" lvl="1">
              <a:lnSpc>
                <a:spcPts val="3199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Il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s’agit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d’un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soins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prise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charge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connu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-e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effectué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-e par le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délégant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0E414E-5D88-710B-16B8-20BAB5C85092}"/>
              </a:ext>
            </a:extLst>
          </p:cNvPr>
          <p:cNvSpPr txBox="1"/>
          <p:nvPr/>
        </p:nvSpPr>
        <p:spPr>
          <a:xfrm>
            <a:off x="904145" y="1686954"/>
            <a:ext cx="956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thème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intéresse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les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professionnels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B1C11D-B97F-065E-C401-3653DEB232B3}"/>
              </a:ext>
            </a:extLst>
          </p:cNvPr>
          <p:cNvSpPr txBox="1"/>
          <p:nvPr/>
        </p:nvSpPr>
        <p:spPr>
          <a:xfrm>
            <a:off x="904145" y="3637456"/>
            <a:ext cx="92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On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anticipe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certaine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régularité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 consultation par le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délégué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4217" y="5532527"/>
            <a:ext cx="1142274" cy="870984"/>
          </a:xfrm>
          <a:custGeom>
            <a:avLst/>
            <a:gdLst/>
            <a:ahLst/>
            <a:cxnLst/>
            <a:rect l="l" t="t" r="r" b="b"/>
            <a:pathLst>
              <a:path w="1713411" h="1306476">
                <a:moveTo>
                  <a:pt x="0" y="0"/>
                </a:moveTo>
                <a:lnTo>
                  <a:pt x="1713410" y="0"/>
                </a:lnTo>
                <a:lnTo>
                  <a:pt x="1713410" y="1306475"/>
                </a:lnTo>
                <a:lnTo>
                  <a:pt x="0" y="1306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258037" y="556523"/>
            <a:ext cx="7566263" cy="38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Qui met-on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autour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 la table ? /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Autour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quels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outils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59741" y="991057"/>
            <a:ext cx="6869313" cy="374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3.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Acteurs</a:t>
            </a: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impliqués</a:t>
            </a: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dans la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rédaction</a:t>
            </a: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outils</a:t>
            </a:r>
            <a:endParaRPr lang="en-US" sz="2267" b="1" dirty="0">
              <a:solidFill>
                <a:srgbClr val="0070C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841" y="1475372"/>
            <a:ext cx="7340123" cy="374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De 2 à .....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joueurs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: au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moins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un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délégué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et un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délégant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7841" y="1994182"/>
            <a:ext cx="9126165" cy="69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5"/>
              </a:lnSpc>
            </a:pP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maitre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du jeu : le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coordinateur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 la MSP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aidé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si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besoin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, d’un </a:t>
            </a:r>
            <a:r>
              <a:rPr lang="en-US" sz="227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facilitateur</a:t>
            </a:r>
            <a:r>
              <a:rPr lang="en-US" sz="2276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FemasAURA&amp;Co.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229" y="3236735"/>
            <a:ext cx="863097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3173"/>
              </a:lnSpc>
              <a:spcBef>
                <a:spcPct val="0"/>
              </a:spcBef>
            </a:pPr>
            <a:r>
              <a:rPr lang="en-US" sz="2267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 tooltip="https://sante.gouv.fr/professionnels/gerer-un-etablissement-de-sante-medico-social/cooperations/cooperation-entre-professionnels-de-sante/article/les-protocoles-locaux-de-cooperation"/>
              </a:rPr>
              <a:t>Le </a:t>
            </a:r>
            <a:r>
              <a:rPr lang="en-US" sz="2267" u="sng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 tooltip="https://sante.gouv.fr/professionnels/gerer-un-etablissement-de-sante-medico-social/cooperations/cooperation-entre-professionnels-de-sante/article/les-protocoles-locaux-de-cooperation"/>
              </a:rPr>
              <a:t>canevas</a:t>
            </a:r>
            <a:r>
              <a:rPr lang="en-US" sz="2267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 tooltip="https://sante.gouv.fr/professionnels/gerer-un-etablissement-de-sante-medico-social/cooperations/cooperation-entre-professionnels-de-sante/article/les-protocoles-locaux-de-cooperation"/>
              </a:rPr>
              <a:t> et la checklist </a:t>
            </a:r>
            <a:r>
              <a:rPr lang="en-US" sz="2267" u="sng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 tooltip="https://sante.gouv.fr/professionnels/gerer-un-etablissement-de-sante-medico-social/cooperations/cooperation-entre-professionnels-de-sante/article/les-protocoles-locaux-de-cooperation"/>
              </a:rPr>
              <a:t>disponibles</a:t>
            </a:r>
            <a:r>
              <a:rPr lang="en-US" sz="2267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 tooltip="https://sante.gouv.fr/professionnels/gerer-un-etablissement-de-sante-medico-social/cooperations/cooperation-entre-professionnels-de-sante/article/les-protocoles-locaux-de-cooperation"/>
              </a:rPr>
              <a:t> sur le site du Ministère de la Santé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1230" y="2798484"/>
            <a:ext cx="3454003" cy="38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La </a:t>
            </a: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boîte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jeu </a:t>
            </a: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contient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1230" y="1500221"/>
            <a:ext cx="1756925" cy="384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Joueurs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: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1230" y="4085838"/>
            <a:ext cx="9268340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3173"/>
              </a:lnSpc>
              <a:spcBef>
                <a:spcPct val="0"/>
              </a:spcBef>
            </a:pP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Les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recommandations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HAS,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si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disponibles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ou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celles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des sociétés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savantes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dont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chacun aura pris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préalablement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connaissance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03448" y="5775754"/>
            <a:ext cx="4384668" cy="384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 err="1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C’est</a:t>
            </a:r>
            <a:r>
              <a:rPr lang="en-US" sz="2267" b="1" dirty="0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 le moment de </a:t>
            </a:r>
            <a:r>
              <a:rPr lang="en-US" sz="2267" b="1" dirty="0" err="1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contacter</a:t>
            </a:r>
            <a:r>
              <a:rPr lang="en-US" sz="2267" b="1" dirty="0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b="1" dirty="0" err="1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l’ARS</a:t>
            </a:r>
            <a:r>
              <a:rPr lang="en-US" sz="2267" b="1" dirty="0">
                <a:solidFill>
                  <a:srgbClr val="FF5757"/>
                </a:solidFill>
                <a:latin typeface="Quicksand"/>
                <a:ea typeface="Quicksand"/>
                <a:cs typeface="Quicksand"/>
                <a:sym typeface="Quicksand"/>
              </a:rPr>
              <a:t> 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4523" y="4934941"/>
            <a:ext cx="10276524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Les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décrets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compétence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Légifrance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) : il faut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s’assurer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que le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délégué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ne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soit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pas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autorisé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à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effectuer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l’acte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49AEFC-7853-7D03-FC13-EC2DF71DA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5946" y="2360246"/>
            <a:ext cx="3274673" cy="3598966"/>
          </a:xfrm>
          <a:custGeom>
            <a:avLst/>
            <a:gdLst/>
            <a:ahLst/>
            <a:cxnLst/>
            <a:rect l="l" t="t" r="r" b="b"/>
            <a:pathLst>
              <a:path w="5439177" h="5971153">
                <a:moveTo>
                  <a:pt x="0" y="0"/>
                </a:moveTo>
                <a:lnTo>
                  <a:pt x="5439178" y="0"/>
                </a:lnTo>
                <a:lnTo>
                  <a:pt x="5439178" y="5971153"/>
                </a:lnTo>
                <a:lnTo>
                  <a:pt x="0" y="5971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584978" y="455211"/>
            <a:ext cx="346239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Définir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les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règles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du jeu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4978" y="965047"/>
            <a:ext cx="3110945" cy="374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4. La Phase </a:t>
            </a:r>
            <a:r>
              <a:rPr lang="en-US" sz="2267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d’écriture</a:t>
            </a:r>
            <a:endParaRPr lang="en-US" sz="2267" b="1" dirty="0">
              <a:solidFill>
                <a:srgbClr val="0070C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23282" y="1503100"/>
            <a:ext cx="6429450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Construire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 </a:t>
            </a: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parcours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</a:t>
            </a:r>
            <a:r>
              <a:rPr lang="en-US" sz="2267" b="1" dirty="0">
                <a:solidFill>
                  <a:srgbClr val="9148C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- SIMPLE - 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du patient sous </a:t>
            </a: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forme</a:t>
            </a:r>
            <a:r>
              <a: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d’algorithme</a:t>
            </a:r>
            <a:endParaRPr lang="en-US" sz="2267" b="1" dirty="0">
              <a:solidFill>
                <a:schemeClr val="tx1">
                  <a:lumMod val="75000"/>
                  <a:lumOff val="25000"/>
                </a:schemeClr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39004" y="1977293"/>
            <a:ext cx="3602892" cy="4177323"/>
            <a:chOff x="0" y="0"/>
            <a:chExt cx="9132570" cy="9846310"/>
          </a:xfrm>
        </p:grpSpPr>
        <p:sp>
          <p:nvSpPr>
            <p:cNvPr id="7" name="Freeform 7"/>
            <p:cNvSpPr/>
            <p:nvPr/>
          </p:nvSpPr>
          <p:spPr>
            <a:xfrm>
              <a:off x="44450" y="50800"/>
              <a:ext cx="9058910" cy="9752330"/>
            </a:xfrm>
            <a:custGeom>
              <a:avLst/>
              <a:gdLst/>
              <a:ahLst/>
              <a:cxnLst/>
              <a:rect l="l" t="t" r="r" b="b"/>
              <a:pathLst>
                <a:path w="9058910" h="9752330">
                  <a:moveTo>
                    <a:pt x="347980" y="0"/>
                  </a:moveTo>
                  <a:cubicBezTo>
                    <a:pt x="1236980" y="1036320"/>
                    <a:pt x="1539240" y="1443990"/>
                    <a:pt x="1802130" y="1795780"/>
                  </a:cubicBezTo>
                  <a:cubicBezTo>
                    <a:pt x="2047240" y="2124710"/>
                    <a:pt x="2247900" y="2462530"/>
                    <a:pt x="2504440" y="2763520"/>
                  </a:cubicBezTo>
                  <a:cubicBezTo>
                    <a:pt x="2758440" y="3063240"/>
                    <a:pt x="3167380" y="3420110"/>
                    <a:pt x="3332480" y="3599180"/>
                  </a:cubicBezTo>
                  <a:cubicBezTo>
                    <a:pt x="3406140" y="3680460"/>
                    <a:pt x="3413760" y="3713480"/>
                    <a:pt x="3487420" y="3780790"/>
                  </a:cubicBezTo>
                  <a:cubicBezTo>
                    <a:pt x="3615690" y="3898900"/>
                    <a:pt x="3884930" y="4053840"/>
                    <a:pt x="4067810" y="4202430"/>
                  </a:cubicBezTo>
                  <a:cubicBezTo>
                    <a:pt x="4245610" y="4347210"/>
                    <a:pt x="4405630" y="4493260"/>
                    <a:pt x="4570730" y="4658360"/>
                  </a:cubicBezTo>
                  <a:cubicBezTo>
                    <a:pt x="4748530" y="4836160"/>
                    <a:pt x="4937760" y="5041900"/>
                    <a:pt x="5097780" y="5237480"/>
                  </a:cubicBezTo>
                  <a:cubicBezTo>
                    <a:pt x="5250180" y="5424170"/>
                    <a:pt x="5403850" y="5671820"/>
                    <a:pt x="5513070" y="5806440"/>
                  </a:cubicBezTo>
                  <a:cubicBezTo>
                    <a:pt x="5576570" y="5886450"/>
                    <a:pt x="5613400" y="5927090"/>
                    <a:pt x="5674360" y="5988050"/>
                  </a:cubicBezTo>
                  <a:cubicBezTo>
                    <a:pt x="5744210" y="6057900"/>
                    <a:pt x="5814060" y="6107430"/>
                    <a:pt x="5910580" y="6201410"/>
                  </a:cubicBezTo>
                  <a:cubicBezTo>
                    <a:pt x="6079490" y="6362700"/>
                    <a:pt x="6388100" y="6675120"/>
                    <a:pt x="6578600" y="6889750"/>
                  </a:cubicBezTo>
                  <a:cubicBezTo>
                    <a:pt x="6733540" y="7065010"/>
                    <a:pt x="6856730" y="7240270"/>
                    <a:pt x="6978650" y="7385050"/>
                  </a:cubicBezTo>
                  <a:cubicBezTo>
                    <a:pt x="7077710" y="7501890"/>
                    <a:pt x="7142480" y="7579360"/>
                    <a:pt x="7251700" y="7694930"/>
                  </a:cubicBezTo>
                  <a:cubicBezTo>
                    <a:pt x="7399020" y="7849870"/>
                    <a:pt x="7618730" y="8058150"/>
                    <a:pt x="7792720" y="8223250"/>
                  </a:cubicBezTo>
                  <a:cubicBezTo>
                    <a:pt x="7950200" y="8373110"/>
                    <a:pt x="8125460" y="8538210"/>
                    <a:pt x="8252460" y="8643620"/>
                  </a:cubicBezTo>
                  <a:cubicBezTo>
                    <a:pt x="8337550" y="8714740"/>
                    <a:pt x="8399780" y="8750300"/>
                    <a:pt x="8473440" y="8812530"/>
                  </a:cubicBezTo>
                  <a:cubicBezTo>
                    <a:pt x="8554720" y="8879840"/>
                    <a:pt x="8641080" y="8956040"/>
                    <a:pt x="8717280" y="9033510"/>
                  </a:cubicBezTo>
                  <a:cubicBezTo>
                    <a:pt x="8794750" y="9109710"/>
                    <a:pt x="8872220" y="9225280"/>
                    <a:pt x="8934450" y="9274810"/>
                  </a:cubicBezTo>
                  <a:cubicBezTo>
                    <a:pt x="8972550" y="9305290"/>
                    <a:pt x="9024620" y="9296400"/>
                    <a:pt x="9036050" y="9331960"/>
                  </a:cubicBezTo>
                  <a:cubicBezTo>
                    <a:pt x="9058910" y="9403080"/>
                    <a:pt x="8905240" y="9726930"/>
                    <a:pt x="8836660" y="9743440"/>
                  </a:cubicBezTo>
                  <a:cubicBezTo>
                    <a:pt x="8797290" y="9752330"/>
                    <a:pt x="8766810" y="9693910"/>
                    <a:pt x="8717280" y="9653270"/>
                  </a:cubicBezTo>
                  <a:cubicBezTo>
                    <a:pt x="8629650" y="9577070"/>
                    <a:pt x="8488680" y="9423400"/>
                    <a:pt x="8362950" y="9314180"/>
                  </a:cubicBezTo>
                  <a:cubicBezTo>
                    <a:pt x="8232140" y="9201150"/>
                    <a:pt x="8087360" y="9104630"/>
                    <a:pt x="7947660" y="8985250"/>
                  </a:cubicBezTo>
                  <a:cubicBezTo>
                    <a:pt x="7795260" y="8854440"/>
                    <a:pt x="7642860" y="8710930"/>
                    <a:pt x="7482840" y="8559800"/>
                  </a:cubicBezTo>
                  <a:cubicBezTo>
                    <a:pt x="7303770" y="8390890"/>
                    <a:pt x="7056120" y="8147050"/>
                    <a:pt x="6925310" y="8014970"/>
                  </a:cubicBezTo>
                  <a:cubicBezTo>
                    <a:pt x="6851650" y="7941310"/>
                    <a:pt x="6827520" y="7920990"/>
                    <a:pt x="6756400" y="7840980"/>
                  </a:cubicBezTo>
                  <a:cubicBezTo>
                    <a:pt x="6615430" y="7680960"/>
                    <a:pt x="6388100" y="7357110"/>
                    <a:pt x="6158230" y="7103110"/>
                  </a:cubicBezTo>
                  <a:cubicBezTo>
                    <a:pt x="5885180" y="6802120"/>
                    <a:pt x="5480050" y="6469380"/>
                    <a:pt x="5214620" y="6164580"/>
                  </a:cubicBezTo>
                  <a:cubicBezTo>
                    <a:pt x="4989830" y="5906770"/>
                    <a:pt x="4837430" y="5640070"/>
                    <a:pt x="4643120" y="5408930"/>
                  </a:cubicBezTo>
                  <a:cubicBezTo>
                    <a:pt x="4464050" y="5198110"/>
                    <a:pt x="4255770" y="4979670"/>
                    <a:pt x="4098290" y="4828540"/>
                  </a:cubicBezTo>
                  <a:cubicBezTo>
                    <a:pt x="3989070" y="4724400"/>
                    <a:pt x="3925570" y="4673600"/>
                    <a:pt x="3807460" y="4577080"/>
                  </a:cubicBezTo>
                  <a:cubicBezTo>
                    <a:pt x="3632200" y="4437380"/>
                    <a:pt x="3284220" y="4213860"/>
                    <a:pt x="3143250" y="4081780"/>
                  </a:cubicBezTo>
                  <a:cubicBezTo>
                    <a:pt x="3067050" y="4010660"/>
                    <a:pt x="3061970" y="3980180"/>
                    <a:pt x="2985770" y="3898900"/>
                  </a:cubicBezTo>
                  <a:cubicBezTo>
                    <a:pt x="2819400" y="3717290"/>
                    <a:pt x="2413000" y="3362960"/>
                    <a:pt x="2143760" y="3045460"/>
                  </a:cubicBezTo>
                  <a:cubicBezTo>
                    <a:pt x="1847850" y="2697480"/>
                    <a:pt x="1564640" y="2240280"/>
                    <a:pt x="1295400" y="1880870"/>
                  </a:cubicBezTo>
                  <a:cubicBezTo>
                    <a:pt x="1060450" y="1567180"/>
                    <a:pt x="781050" y="1206500"/>
                    <a:pt x="622300" y="1005840"/>
                  </a:cubicBezTo>
                  <a:cubicBezTo>
                    <a:pt x="537210" y="900430"/>
                    <a:pt x="502920" y="857250"/>
                    <a:pt x="422910" y="765810"/>
                  </a:cubicBezTo>
                  <a:cubicBezTo>
                    <a:pt x="311150" y="636270"/>
                    <a:pt x="0" y="444500"/>
                    <a:pt x="6350" y="309880"/>
                  </a:cubicBezTo>
                  <a:cubicBezTo>
                    <a:pt x="11430" y="193040"/>
                    <a:pt x="347980" y="0"/>
                    <a:pt x="347980" y="0"/>
                  </a:cubicBezTo>
                </a:path>
              </a:pathLst>
            </a:custGeom>
            <a:solidFill>
              <a:srgbClr val="FF0000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94305" y="3429000"/>
            <a:ext cx="3062467" cy="1867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Simplicité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= </a:t>
            </a:r>
          </a:p>
          <a:p>
            <a:pPr>
              <a:lnSpc>
                <a:spcPts val="3666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sécurité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adhésion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>
              <a:lnSpc>
                <a:spcPts val="3666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(des patients et des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professionnels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).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123F80-23D1-0889-96CB-C92818D5E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1DC7FB-8E28-F7DC-8A03-A12C18B1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772" y="2509606"/>
            <a:ext cx="3753757" cy="381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821" y="772782"/>
            <a:ext cx="3249202" cy="384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a. </a:t>
            </a:r>
            <a:r>
              <a:rPr lang="en-US" sz="2267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Quels</a:t>
            </a:r>
            <a:r>
              <a:rPr lang="en-US" sz="2267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patients 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3220" y="1536109"/>
            <a:ext cx="10764883" cy="3939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3"/>
              </a:lnSpc>
            </a:pP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Définir</a:t>
            </a:r>
            <a:r>
              <a:rPr lang="en-US" sz="2181" dirty="0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 les </a:t>
            </a: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critères</a:t>
            </a:r>
            <a:r>
              <a:rPr lang="en-US" sz="2181" dirty="0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d’inclusion</a:t>
            </a:r>
            <a:r>
              <a:rPr lang="en-US" sz="2181" dirty="0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algn="just">
              <a:lnSpc>
                <a:spcPts val="3053"/>
              </a:lnSpc>
            </a:pP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Caractéristiques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symptômes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sur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lesquels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le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va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agir</a:t>
            </a:r>
            <a:endParaRPr lang="en-US" sz="218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053"/>
              </a:lnSpc>
            </a:pPr>
            <a:endParaRPr lang="en-US" sz="218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053"/>
              </a:lnSpc>
            </a:pP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Définir</a:t>
            </a:r>
            <a:r>
              <a:rPr lang="en-US" sz="2181" dirty="0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 les </a:t>
            </a: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critères</a:t>
            </a:r>
            <a:r>
              <a:rPr lang="en-US" sz="2181" dirty="0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97B2"/>
                </a:solidFill>
                <a:latin typeface="Quicksand"/>
                <a:ea typeface="Quicksand"/>
                <a:cs typeface="Quicksand"/>
                <a:sym typeface="Quicksand"/>
              </a:rPr>
              <a:t>d’exclusion</a:t>
            </a:r>
            <a:endParaRPr lang="en-US" sz="2181" dirty="0">
              <a:solidFill>
                <a:srgbClr val="0097B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053"/>
              </a:lnSpc>
            </a:pP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Caractéristiques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symptômes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qui ne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permettront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pas de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mettre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place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une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prise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charge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protocolisée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(complexification =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insécurité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</a:p>
          <a:p>
            <a:pPr algn="just">
              <a:lnSpc>
                <a:spcPts val="3053"/>
              </a:lnSpc>
            </a:pPr>
            <a:endParaRPr lang="en-US" sz="218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053"/>
              </a:lnSpc>
            </a:pP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-&gt;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critères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d’exclusion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au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départ</a:t>
            </a:r>
            <a:endParaRPr lang="en-US" sz="218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053"/>
              </a:lnSpc>
            </a:pP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-&gt;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critères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d’exclusion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181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cours</a:t>
            </a:r>
            <a:r>
              <a:rPr lang="en-US" sz="218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de route</a:t>
            </a:r>
          </a:p>
          <a:p>
            <a:pPr algn="just">
              <a:lnSpc>
                <a:spcPts val="3053"/>
              </a:lnSpc>
              <a:spcBef>
                <a:spcPct val="0"/>
              </a:spcBef>
            </a:pPr>
            <a:endParaRPr lang="en-US" sz="218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B1572-4D94-FAA2-8523-AB5CB1E62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72" y="742797"/>
            <a:ext cx="3923343" cy="384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7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b. </a:t>
            </a:r>
            <a:r>
              <a:rPr lang="en-US" sz="2267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Quels</a:t>
            </a:r>
            <a:r>
              <a:rPr lang="en-US" sz="2267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professionnels</a:t>
            </a:r>
            <a:r>
              <a:rPr lang="en-US" sz="2267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1108" y="1412963"/>
            <a:ext cx="10586181" cy="407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Formation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initiale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necessaire (IDE, PO, MKDE,…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spécialité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?)</a:t>
            </a:r>
          </a:p>
          <a:p>
            <a:pPr algn="just">
              <a:lnSpc>
                <a:spcPts val="3173"/>
              </a:lnSpc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Formation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complémentaire</a:t>
            </a:r>
            <a:endParaRPr lang="en-US" sz="2267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00100" lvl="1" indent="-342900" algn="just">
              <a:lnSpc>
                <a:spcPts val="3173"/>
              </a:lnSpc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Qui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forme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le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délégué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  <a:p>
            <a:pPr marL="800100" lvl="1" indent="-342900" algn="just">
              <a:lnSpc>
                <a:spcPts val="3173"/>
              </a:lnSpc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Ne pas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oublier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la formation aux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outils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et la redaction de documents types (prescription, document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d’information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,…).</a:t>
            </a:r>
          </a:p>
          <a:p>
            <a:pPr marL="800100" lvl="1" indent="-342900" algn="just">
              <a:lnSpc>
                <a:spcPts val="3173"/>
              </a:lnSpc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EVALUATION</a:t>
            </a:r>
          </a:p>
          <a:p>
            <a:pPr algn="just">
              <a:lnSpc>
                <a:spcPts val="3173"/>
              </a:lnSpc>
            </a:pP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Disponibilité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du/des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délégant.s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modalité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recours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d’absence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,...)</a:t>
            </a:r>
          </a:p>
          <a:p>
            <a:pPr algn="just">
              <a:lnSpc>
                <a:spcPts val="3173"/>
              </a:lnSpc>
            </a:pPr>
            <a:endParaRPr lang="en-US" sz="2267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173"/>
              </a:lnSpc>
            </a:pPr>
            <a:endParaRPr lang="en-US" sz="2267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173"/>
              </a:lnSpc>
              <a:spcBef>
                <a:spcPct val="0"/>
              </a:spcBef>
            </a:pPr>
            <a:endParaRPr lang="en-US" sz="2267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2A9670-7BE8-1BF2-9322-FE09A6E5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660FDA9-6220-1861-0802-AD8C3B0F3421}"/>
              </a:ext>
            </a:extLst>
          </p:cNvPr>
          <p:cNvSpPr txBox="1"/>
          <p:nvPr/>
        </p:nvSpPr>
        <p:spPr>
          <a:xfrm>
            <a:off x="-679939" y="715149"/>
            <a:ext cx="6096000" cy="47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70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c. Structuration de </a:t>
            </a:r>
            <a:r>
              <a:rPr lang="en-US" sz="2270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l’algorithme</a:t>
            </a:r>
            <a:endParaRPr lang="en-US" sz="2270" b="1" dirty="0">
              <a:solidFill>
                <a:schemeClr val="accent6">
                  <a:lumMod val="75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3F48E5-6036-8247-AB20-C9B3D3144627}"/>
              </a:ext>
            </a:extLst>
          </p:cNvPr>
          <p:cNvSpPr txBox="1"/>
          <p:nvPr/>
        </p:nvSpPr>
        <p:spPr>
          <a:xfrm>
            <a:off x="279400" y="1246782"/>
            <a:ext cx="11693769" cy="252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73"/>
              </a:lnSpc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chaque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étape :</a:t>
            </a:r>
          </a:p>
          <a:p>
            <a:pPr>
              <a:lnSpc>
                <a:spcPts val="3173"/>
              </a:lnSpc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-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Qu’est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qui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pourrait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mal se passer ?</a:t>
            </a:r>
          </a:p>
          <a:p>
            <a:pPr>
              <a:lnSpc>
                <a:spcPts val="3173"/>
              </a:lnSpc>
            </a:pP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- Comment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garantit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-on la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traçabilité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? (dossier medical,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requêtes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,…)</a:t>
            </a:r>
          </a:p>
          <a:p>
            <a:pPr>
              <a:lnSpc>
                <a:spcPts val="3173"/>
              </a:lnSpc>
            </a:pP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Penser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à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l’entrée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/la sortie du patient dans/du (le)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: via MG ?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Secrétaire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?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Autre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pro ?</a:t>
            </a:r>
          </a:p>
          <a:p>
            <a:pPr>
              <a:lnSpc>
                <a:spcPts val="3173"/>
              </a:lnSpc>
            </a:pP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Penser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à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l’opérationnalité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: le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s’intègre-t’il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dans le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quotidien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des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délégués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2267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délégants</a:t>
            </a:r>
            <a:r>
              <a:rPr lang="en-US" sz="2267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  <a:p>
            <a:pPr algn="just">
              <a:lnSpc>
                <a:spcPts val="3173"/>
              </a:lnSpc>
            </a:pPr>
            <a:endParaRPr lang="en-US" sz="2267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596C0-2EB4-5117-10FE-233C997DF350}"/>
              </a:ext>
            </a:extLst>
          </p:cNvPr>
          <p:cNvSpPr txBox="1"/>
          <p:nvPr/>
        </p:nvSpPr>
        <p:spPr>
          <a:xfrm>
            <a:off x="468923" y="3775488"/>
            <a:ext cx="4947138" cy="47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70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d. </a:t>
            </a:r>
            <a:r>
              <a:rPr lang="en-US" sz="2270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Prévoir</a:t>
            </a:r>
            <a:r>
              <a:rPr lang="en-US" sz="2270" b="1" dirty="0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270" b="1" dirty="0" err="1">
                <a:solidFill>
                  <a:schemeClr val="accent6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l’évaluation</a:t>
            </a:r>
            <a:endParaRPr lang="en-US" sz="2270" b="1" dirty="0">
              <a:solidFill>
                <a:schemeClr val="accent6">
                  <a:lumMod val="75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57299F-7B63-D98E-A5B2-C83F24C9BCC1}"/>
              </a:ext>
            </a:extLst>
          </p:cNvPr>
          <p:cNvSpPr txBox="1"/>
          <p:nvPr/>
        </p:nvSpPr>
        <p:spPr>
          <a:xfrm>
            <a:off x="382954" y="4252413"/>
            <a:ext cx="11457354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0" b="0" i="0" dirty="0">
                <a:solidFill>
                  <a:srgbClr val="000000"/>
                </a:solidFill>
                <a:effectLst/>
                <a:latin typeface="Quicksand"/>
              </a:rPr>
              <a:t>Nombre de patients effectivement pris en charge au titre du protocole</a:t>
            </a:r>
          </a:p>
          <a:p>
            <a:r>
              <a:rPr lang="fr-FR" sz="2270" b="0" i="0" dirty="0">
                <a:solidFill>
                  <a:srgbClr val="000000"/>
                </a:solidFill>
                <a:effectLst/>
                <a:latin typeface="Quicksand"/>
              </a:rPr>
              <a:t>Taux de reprise par le délégant</a:t>
            </a:r>
          </a:p>
          <a:p>
            <a:r>
              <a:rPr lang="fr-FR" sz="2270" b="0" i="0" dirty="0">
                <a:solidFill>
                  <a:srgbClr val="000000"/>
                </a:solidFill>
                <a:effectLst/>
                <a:latin typeface="Quicksand"/>
              </a:rPr>
              <a:t>Taux d’EI déclarés</a:t>
            </a:r>
          </a:p>
          <a:p>
            <a:r>
              <a:rPr lang="fr-FR" sz="2270" b="0" i="0" dirty="0">
                <a:solidFill>
                  <a:srgbClr val="000000"/>
                </a:solidFill>
                <a:effectLst/>
                <a:latin typeface="Quicksand"/>
              </a:rPr>
              <a:t>Taux de satisfaction des professionnels de santé</a:t>
            </a:r>
            <a:endParaRPr lang="fr-FR" sz="2270" dirty="0">
              <a:latin typeface="Quicksand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0CDFDB-BF19-FD43-1C7C-F417AED55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424C7B1-8FCB-6D3D-F144-B284593A5156}"/>
              </a:ext>
            </a:extLst>
          </p:cNvPr>
          <p:cNvSpPr txBox="1"/>
          <p:nvPr/>
        </p:nvSpPr>
        <p:spPr>
          <a:xfrm>
            <a:off x="476739" y="852272"/>
            <a:ext cx="11027508" cy="191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0" b="1" dirty="0">
                <a:solidFill>
                  <a:schemeClr val="accent6">
                    <a:lumMod val="75000"/>
                  </a:schemeClr>
                </a:solidFill>
                <a:latin typeface="Quicksand"/>
              </a:rPr>
              <a:t>e. Le budget</a:t>
            </a:r>
          </a:p>
          <a:p>
            <a:pPr marL="742950" lvl="1" indent="-285750">
              <a:buFont typeface="Calibri" panose="020F0502020204030204" pitchFamily="34" charset="0"/>
              <a:buChar char="€"/>
            </a:pPr>
            <a:r>
              <a:rPr lang="fr-FR" sz="2400" dirty="0">
                <a:latin typeface="Quicksand"/>
              </a:rPr>
              <a:t>Combien d’actes envisage t’on sur l’année ?</a:t>
            </a:r>
          </a:p>
          <a:p>
            <a:pPr marL="742950" lvl="1" indent="-285750">
              <a:buFont typeface="Calibri" panose="020F0502020204030204" pitchFamily="34" charset="0"/>
              <a:buChar char="€"/>
            </a:pPr>
            <a:r>
              <a:rPr lang="fr-FR" sz="2400" dirty="0">
                <a:latin typeface="Quicksand"/>
              </a:rPr>
              <a:t>Quelle rémunération du délégué ?</a:t>
            </a:r>
          </a:p>
          <a:p>
            <a:pPr marL="742950" lvl="1" indent="-285750">
              <a:buFont typeface="Calibri" panose="020F0502020204030204" pitchFamily="34" charset="0"/>
              <a:buChar char="€"/>
            </a:pPr>
            <a:r>
              <a:rPr lang="fr-FR" sz="2400" dirty="0">
                <a:latin typeface="Quicksand"/>
              </a:rPr>
              <a:t>Rémunération du délégant ?</a:t>
            </a:r>
          </a:p>
          <a:p>
            <a:pPr marL="742950" lvl="1" indent="-285750">
              <a:buFont typeface="Calibri" panose="020F0502020204030204" pitchFamily="34" charset="0"/>
              <a:buChar char="€"/>
            </a:pPr>
            <a:r>
              <a:rPr lang="fr-FR" sz="2400" dirty="0">
                <a:latin typeface="Quicksand"/>
              </a:rPr>
              <a:t>Négociation avec l’ARS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C64C14-4198-3B23-772C-A9D447804AA7}"/>
              </a:ext>
            </a:extLst>
          </p:cNvPr>
          <p:cNvSpPr txBox="1"/>
          <p:nvPr/>
        </p:nvSpPr>
        <p:spPr>
          <a:xfrm>
            <a:off x="476737" y="3208170"/>
            <a:ext cx="11160369" cy="44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0" b="1" dirty="0">
                <a:solidFill>
                  <a:schemeClr val="accent6">
                    <a:lumMod val="75000"/>
                  </a:schemeClr>
                </a:solidFill>
                <a:latin typeface="Quicksand"/>
              </a:rPr>
              <a:t>f. Relecture avec la checklist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D38773-97DC-E401-3E4F-A69256FB17F0}"/>
              </a:ext>
            </a:extLst>
          </p:cNvPr>
          <p:cNvSpPr txBox="1"/>
          <p:nvPr/>
        </p:nvSpPr>
        <p:spPr>
          <a:xfrm>
            <a:off x="476738" y="4086741"/>
            <a:ext cx="11160369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0" b="1" dirty="0">
                <a:solidFill>
                  <a:schemeClr val="accent6">
                    <a:lumMod val="75000"/>
                  </a:schemeClr>
                </a:solidFill>
                <a:latin typeface="Quicksand"/>
              </a:rPr>
              <a:t>g. Déclaration du protocole et des délégués et délégants sur le site « Démarches « Simplifiées » ».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3FC70F-9258-0683-ADB1-D0FF2D1E8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C3161-6E07-315A-504D-6FBDE3E6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7" y="1537919"/>
            <a:ext cx="10840065" cy="2591629"/>
          </a:xfrm>
        </p:spPr>
        <p:txBody>
          <a:bodyPr/>
          <a:lstStyle/>
          <a:p>
            <a:pPr algn="ctr"/>
            <a:r>
              <a:rPr lang="fr-FR" b="1" dirty="0"/>
              <a:t>Exemples de protocoles locaux de coopération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50F5EB-F3CA-08AB-58FF-EFB8B8D8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D602D3-6831-2D54-B9D3-B7FBD9DC6F12}"/>
              </a:ext>
            </a:extLst>
          </p:cNvPr>
          <p:cNvSpPr txBox="1"/>
          <p:nvPr/>
        </p:nvSpPr>
        <p:spPr>
          <a:xfrm>
            <a:off x="1961535" y="3154599"/>
            <a:ext cx="87310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Exemple d’un protocole Plaie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Objectif : améliorer et fluidifier la prise en charge </a:t>
            </a:r>
            <a:r>
              <a:rPr lang="fr-FR" sz="2400" dirty="0" err="1"/>
              <a:t>pluri-professionnelle</a:t>
            </a:r>
            <a:r>
              <a:rPr lang="fr-FR" sz="2400" dirty="0"/>
              <a:t> des plaies chroniques.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BBF4B2-E323-4DAC-FA54-5903C564DF27}"/>
              </a:ext>
            </a:extLst>
          </p:cNvPr>
          <p:cNvSpPr txBox="1">
            <a:spLocks/>
          </p:cNvSpPr>
          <p:nvPr/>
        </p:nvSpPr>
        <p:spPr>
          <a:xfrm>
            <a:off x="560439" y="683046"/>
            <a:ext cx="10427109" cy="2001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Exemple 1</a:t>
            </a:r>
          </a:p>
          <a:p>
            <a:endParaRPr lang="fr-FR" b="1" dirty="0"/>
          </a:p>
          <a:p>
            <a:r>
              <a:rPr lang="fr-FR" dirty="0"/>
              <a:t>Transformer un protocole </a:t>
            </a:r>
            <a:r>
              <a:rPr lang="fr-FR" dirty="0" err="1"/>
              <a:t>pluripro</a:t>
            </a:r>
            <a:r>
              <a:rPr lang="fr-FR" dirty="0"/>
              <a:t> en un protocole de coopération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33CA5-3AC4-A70F-1FDC-6D5B504C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909EC-B68C-53C2-39E7-3CCA9D71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797"/>
            <a:ext cx="10515600" cy="1325563"/>
          </a:xfrm>
        </p:spPr>
        <p:txBody>
          <a:bodyPr/>
          <a:lstStyle/>
          <a:p>
            <a:r>
              <a:rPr lang="fr-FR" b="1" dirty="0"/>
              <a:t>Le protocole pluriprofessionnel de départ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6091D-7581-0B26-72ED-5B0E7B39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fr-FR" dirty="0"/>
              <a:t>Plaie découverte par tout professionnel de la MSP:</a:t>
            </a:r>
          </a:p>
          <a:p>
            <a:pPr lvl="1"/>
            <a:r>
              <a:rPr lang="fr-FR" dirty="0"/>
              <a:t>Met une photo dans le dossier médical partagé (DMP)</a:t>
            </a:r>
          </a:p>
          <a:p>
            <a:pPr lvl="1"/>
            <a:r>
              <a:rPr lang="fr-FR" dirty="0"/>
              <a:t>Adresse au médecin traitant pour évaluation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Le médecin :</a:t>
            </a:r>
          </a:p>
          <a:p>
            <a:pPr lvl="1"/>
            <a:r>
              <a:rPr lang="fr-FR" dirty="0"/>
              <a:t>Evalue la plaie, fait l’IPS (index de pression systolique), remplit le formulaire d’évaluation dans le DMP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E5445D-BCBA-05B2-FF67-AD01D5A6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E28DF-86A3-7C81-7121-A1C63A86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20839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Quelques recommandations techniques pour un webinaire réussi!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EBE6F-749F-A173-3C96-8C4F5887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779" y="1751098"/>
            <a:ext cx="1010678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Ouvrez vos caméras! 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Gardez vos micros fermés.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vous exprimer: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 le tchat! Nous collectons les questions et veillerons à les relayer sur les temps d’échanges.</a:t>
            </a:r>
          </a:p>
          <a:p>
            <a:pPr marL="457200" lvl="1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pouvez également demander la parole et cliquant sur l’icône main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B946D3-732B-D08E-7374-43A891C4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2" y="1690688"/>
            <a:ext cx="1100617" cy="1030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573E5B-A1C1-2774-E427-62EE0E85B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62" y="5457270"/>
            <a:ext cx="723161" cy="8947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170FCF-B865-A417-ACD7-DCCB875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28031"/>
            <a:ext cx="988628" cy="12083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0D9555-5E78-0E68-AEFC-D3F222DC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30995"/>
            <a:ext cx="1118750" cy="9589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B9CD1B9-553B-5BF2-44E0-B446CD821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FF817-568C-C98B-CC2D-A5F5FA12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Police, nombre, ligne&#10;&#10;Description générée automatiquement">
            <a:extLst>
              <a:ext uri="{FF2B5EF4-FFF2-40B4-BE49-F238E27FC236}">
                <a16:creationId xmlns:a16="http://schemas.microsoft.com/office/drawing/2014/main" id="{57E57E82-E227-A43D-0AAA-92D48175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1" y="940796"/>
            <a:ext cx="11224027" cy="47328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834A071-6880-6D40-86B4-00A392D5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A46B4-9267-DE57-ECC9-CCA34D3C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39" y="442243"/>
            <a:ext cx="4515998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Prescription de soins et matériel type pour pansements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A68E8AF-DECC-DE05-117C-687301D05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25540" r="-2549" b="11922"/>
          <a:stretch/>
        </p:blipFill>
        <p:spPr>
          <a:xfrm>
            <a:off x="5155893" y="483815"/>
            <a:ext cx="6064533" cy="589037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137ABF-9D77-67CE-AECC-43A995ED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9" y="597125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8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05189-98D5-DD78-F168-5DCADB38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379874"/>
            <a:ext cx="10515600" cy="1325563"/>
          </a:xfrm>
        </p:spPr>
        <p:txBody>
          <a:bodyPr/>
          <a:lstStyle/>
          <a:p>
            <a:r>
              <a:rPr lang="fr-FR" dirty="0"/>
              <a:t>Ordonnance de décharge si besoin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E06EA51-14A7-6AA2-B224-580B0F2B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1825625"/>
            <a:ext cx="110232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Achat d’une paire de chaussures thérapeutiques C.H.U.T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Ou bien, si nécessité d'une décharge plus importante :</a:t>
            </a:r>
          </a:p>
          <a:p>
            <a:pPr marL="0" indent="0">
              <a:buNone/>
            </a:pPr>
            <a:r>
              <a:rPr lang="fr-FR" b="1" dirty="0"/>
              <a:t>Achat d’une chaussure de décharge thérapeutique de l’avant-pied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Achat d’une chaussure de décharge thérapeutique de l’arrière-pied</a:t>
            </a:r>
          </a:p>
          <a:p>
            <a:endParaRPr lang="fr-FR" dirty="0"/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75CA0EF2-0E20-4D8C-A147-2930EBB2BF44}"/>
              </a:ext>
            </a:extLst>
          </p:cNvPr>
          <p:cNvSpPr/>
          <p:nvPr/>
        </p:nvSpPr>
        <p:spPr>
          <a:xfrm>
            <a:off x="330506" y="1828800"/>
            <a:ext cx="11276475" cy="4409768"/>
          </a:xfrm>
          <a:prstGeom prst="frame">
            <a:avLst>
              <a:gd name="adj1" fmla="val 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9D9E37-5CC7-E753-5074-BC576A21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36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E68F0-2BE8-04C3-6B5A-11655F6D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" y="365125"/>
            <a:ext cx="11636477" cy="1325563"/>
          </a:xfrm>
        </p:spPr>
        <p:txBody>
          <a:bodyPr>
            <a:normAutofit/>
          </a:bodyPr>
          <a:lstStyle/>
          <a:p>
            <a:r>
              <a:rPr lang="fr-FR" sz="4000" dirty="0"/>
              <a:t>Fiche de suivi des plaies, intégrée régulièrement dans le DMP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5A570F-9FD9-5845-BA87-97807436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80" y="1319618"/>
            <a:ext cx="7951839" cy="53059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9E187C-A86E-6089-D25C-CE648C454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69" y="6270625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27758-7B02-1541-06F6-239A6069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1" y="1169206"/>
            <a:ext cx="10515600" cy="1325563"/>
          </a:xfrm>
        </p:spPr>
        <p:txBody>
          <a:bodyPr/>
          <a:lstStyle/>
          <a:p>
            <a:r>
              <a:rPr lang="fr-FR" b="1" dirty="0"/>
              <a:t>Quelles actions peuvent-elles être déléguées?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AD17F-3728-D8D6-087D-75B44273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1" y="328455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primo-prescription pour les pansements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pansements, le vaccin, la décharge si besoin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5ACE4D-77F8-3589-DD72-3D7E9F31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969EBAE-843C-F785-7299-FEACE6EE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833" b="15192"/>
          <a:stretch/>
        </p:blipFill>
        <p:spPr>
          <a:xfrm>
            <a:off x="176980" y="272394"/>
            <a:ext cx="7492181" cy="6252800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27E0A01-330C-4A94-95A7-3FDAC147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27758-7B02-1541-06F6-239A6069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047"/>
            <a:ext cx="10515600" cy="1325563"/>
          </a:xfrm>
        </p:spPr>
        <p:txBody>
          <a:bodyPr/>
          <a:lstStyle/>
          <a:p>
            <a:r>
              <a:rPr lang="fr-FR" b="1" dirty="0"/>
              <a:t>Quelles actions peuvent-elles être déléguées?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AD17F-3728-D8D6-087D-75B44273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primo-prescription pour les pansements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pansements, le vaccin, la décharge si besoin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Tout ou une partie de l’évaluation initiale</a:t>
            </a:r>
          </a:p>
          <a:p>
            <a:pPr lvl="1"/>
            <a:r>
              <a:rPr lang="fr-FR" dirty="0"/>
              <a:t>Formulaire d’évaluation</a:t>
            </a:r>
          </a:p>
          <a:p>
            <a:pPr lvl="1"/>
            <a:r>
              <a:rPr lang="fr-FR" dirty="0"/>
              <a:t>Mesure de l’IPS, prescription d’un doppler artériel si nécessaire</a:t>
            </a:r>
          </a:p>
          <a:p>
            <a:pPr lvl="1"/>
            <a:r>
              <a:rPr lang="fr-FR" dirty="0"/>
              <a:t>Recherche d’une dénutrition, prescription d’un bilan biologique si nécessaire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F05604-EC23-0298-86EF-4708DE12D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nombre, ligne&#10;&#10;Description générée automatiquement">
            <a:extLst>
              <a:ext uri="{FF2B5EF4-FFF2-40B4-BE49-F238E27FC236}">
                <a16:creationId xmlns:a16="http://schemas.microsoft.com/office/drawing/2014/main" id="{CA7D55FB-7424-CD8E-210A-FA82E8CB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4" y="1062555"/>
            <a:ext cx="11224027" cy="47328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8D668C-E4AB-222B-6688-66948E6F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D9346-3688-4387-C6C2-B96E0307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Exemple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8E2AC6-2B67-3A05-BD0A-CA4E2D88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Adapter un protocole national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La prise en charge de la cystite par les infirmiers diplômés d’état (IDE)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F12033-2E0A-6BE7-80CE-F61C3487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A8D96-CFB2-D8D9-759B-6981C8CC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9354"/>
            <a:ext cx="10515600" cy="1325563"/>
          </a:xfrm>
        </p:spPr>
        <p:txBody>
          <a:bodyPr/>
          <a:lstStyle/>
          <a:p>
            <a:r>
              <a:rPr lang="fr-FR" dirty="0"/>
              <a:t>Identifier des limites du protocole existant</a:t>
            </a:r>
          </a:p>
        </p:txBody>
      </p:sp>
      <p:pic>
        <p:nvPicPr>
          <p:cNvPr id="5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49616AA-80A6-1AEB-9BEA-706EDBDDC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60" y="2411252"/>
            <a:ext cx="8104079" cy="4351338"/>
          </a:xfrm>
        </p:spPr>
      </p:pic>
      <p:sp>
        <p:nvSpPr>
          <p:cNvPr id="6" name="Bouée 5">
            <a:extLst>
              <a:ext uri="{FF2B5EF4-FFF2-40B4-BE49-F238E27FC236}">
                <a16:creationId xmlns:a16="http://schemas.microsoft.com/office/drawing/2014/main" id="{5B887DDE-7B60-3EAE-FD5E-10D4CE7475EB}"/>
              </a:ext>
            </a:extLst>
          </p:cNvPr>
          <p:cNvSpPr/>
          <p:nvPr/>
        </p:nvSpPr>
        <p:spPr>
          <a:xfrm>
            <a:off x="3679634" y="2723921"/>
            <a:ext cx="1068637" cy="705079"/>
          </a:xfrm>
          <a:prstGeom prst="donut">
            <a:avLst>
              <a:gd name="adj" fmla="val 46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D9034B-F5DB-4BB5-B24A-87EDDB28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E28DF-86A3-7C81-7121-A1C63A86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24484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Enregistrement – droit à l’image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EBE6F-749F-A173-3C96-8C4F5887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permettre aux équipes n’ayant pu se libérer sur ce créneau, nous allons procéder à l’enregistrement de ce webinaire afin de mettre à leur disposition le replay. Le lien sera diffusé via notre newsletter et apparaitra également sur notre site web.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Avant de déclencher la captation, nous invitons les personnes qui ne souhaiteraient pas apparaitre sur la vidéo à se déconnecter (elles pourront voir le replay ;) 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E6CBBE-C8EC-C0AC-5759-31D48ED6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62" y="3022403"/>
            <a:ext cx="3626036" cy="15050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DEF65D6-2178-053F-77A7-0D8233439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6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8763A-E230-609D-7E2A-EFF581F0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428"/>
            <a:ext cx="10515600" cy="1325563"/>
          </a:xfrm>
        </p:spPr>
        <p:txBody>
          <a:bodyPr/>
          <a:lstStyle/>
          <a:p>
            <a:r>
              <a:rPr lang="fr-FR" dirty="0"/>
              <a:t>Pourquoi &gt; 65 ans en critère d’exclusion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87CEF-8172-9160-162B-F6D094D6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2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Facteurs de risque de complications dans une infection urinaire</a:t>
            </a:r>
          </a:p>
          <a:p>
            <a:r>
              <a:rPr lang="fr-FR" dirty="0"/>
              <a:t>Toute anomalie organique ou fonctionnelle de l'arbre urinaire</a:t>
            </a:r>
          </a:p>
          <a:p>
            <a:r>
              <a:rPr lang="fr-FR" dirty="0"/>
              <a:t>Grossesse </a:t>
            </a:r>
          </a:p>
          <a:p>
            <a:r>
              <a:rPr lang="fr-FR" dirty="0"/>
              <a:t>Âge &gt; 75 ans, ou âge &gt; 65 ans si « fragile »</a:t>
            </a:r>
          </a:p>
          <a:p>
            <a:r>
              <a:rPr lang="fr-FR" dirty="0"/>
              <a:t>Immunodépression grave (diabète non inclus)</a:t>
            </a:r>
          </a:p>
          <a:p>
            <a:r>
              <a:rPr lang="fr-FR" dirty="0"/>
              <a:t>Insuffisance rénale chronique sévère (clairance &lt; 30 </a:t>
            </a:r>
            <a:r>
              <a:rPr lang="fr-FR" dirty="0" err="1"/>
              <a:t>mL</a:t>
            </a:r>
            <a:r>
              <a:rPr lang="fr-FR" dirty="0"/>
              <a:t>/min)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C895EA-55B5-FAF3-461E-B1266408D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56A52-37A1-DFDB-D346-BE492E1E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enlever ce critère d’exclusion?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48AEA-AE2D-425C-407C-8EC4580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Déléguer la prise en charge des cystites à risque de complication</a:t>
            </a:r>
          </a:p>
          <a:p>
            <a:endParaRPr lang="fr-FR" dirty="0"/>
          </a:p>
          <a:p>
            <a:r>
              <a:rPr lang="fr-FR" dirty="0"/>
              <a:t>Quels modifications de prise en charge?</a:t>
            </a:r>
          </a:p>
          <a:p>
            <a:pPr lvl="1"/>
            <a:r>
              <a:rPr lang="fr-FR" dirty="0"/>
              <a:t>ECBU systématique</a:t>
            </a:r>
          </a:p>
          <a:p>
            <a:pPr lvl="1"/>
            <a:r>
              <a:rPr lang="fr-FR" dirty="0"/>
              <a:t>Privilégier attente des résultats pour antibiothérapie adaptée</a:t>
            </a:r>
          </a:p>
          <a:p>
            <a:pPr lvl="1"/>
            <a:r>
              <a:rPr lang="fr-FR" dirty="0"/>
              <a:t>Choix de l’antibiotique différent</a:t>
            </a:r>
          </a:p>
          <a:p>
            <a:pPr lvl="1"/>
            <a:endParaRPr lang="fr-FR" dirty="0"/>
          </a:p>
          <a:p>
            <a:r>
              <a:rPr lang="fr-FR" dirty="0"/>
              <a:t>Réadapter l’organigramme de prise en charge sans ces critères d’exclusion</a:t>
            </a:r>
          </a:p>
          <a:p>
            <a:endParaRPr lang="fr-FR" dirty="0"/>
          </a:p>
          <a:p>
            <a:r>
              <a:rPr lang="fr-FR" dirty="0"/>
              <a:t>Prévoir un complément de formation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2AEDCC-4458-FB0E-26AE-E745EBB4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6048375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FD2BA0C0-ED7D-F8A5-446D-77B307E28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204" y="406233"/>
            <a:ext cx="11115591" cy="6045533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2B17306-6DF1-FBC1-DC98-A56C3FBAB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1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60973-EA0E-7EC1-FB5D-A283D8E6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Exemple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A329D-8E67-3908-A5CD-BE1DA946C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/>
              <a:t>Une situation fréquente constatée par l’équipe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Prise en charge d’un patient après piqûre de tique par un infirmier ou un pharmacien en lieu et place du médecin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C8E99B-B466-E1CB-ADBF-4C9FAA70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2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66934-3EE2-F83F-0866-F0ECCC9A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bibliographiques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6B9F808-7FA7-E40C-F7A4-FE209A8BD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7775" r="24333"/>
          <a:stretch/>
        </p:blipFill>
        <p:spPr bwMode="auto">
          <a:xfrm>
            <a:off x="838200" y="1690689"/>
            <a:ext cx="3856732" cy="2305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39A3975E-429F-09E1-4788-D09B2F53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75" y="3995796"/>
            <a:ext cx="7772400" cy="23430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754D3F-0FC0-5F5B-9F19-E46AA0C3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8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Appareils électroniques, capture d’écran, Parallèle&#10;&#10;Description générée automatiquement">
            <a:extLst>
              <a:ext uri="{FF2B5EF4-FFF2-40B4-BE49-F238E27FC236}">
                <a16:creationId xmlns:a16="http://schemas.microsoft.com/office/drawing/2014/main" id="{ED0F2052-0D1A-1D82-9040-8D1A87A79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742" y="408157"/>
            <a:ext cx="4525149" cy="604168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96AE3E-7C54-3446-FCD1-8BB536436AA0}"/>
              </a:ext>
            </a:extLst>
          </p:cNvPr>
          <p:cNvSpPr txBox="1"/>
          <p:nvPr/>
        </p:nvSpPr>
        <p:spPr>
          <a:xfrm>
            <a:off x="631870" y="973394"/>
            <a:ext cx="45251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Définir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Critères d’inclusion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Critères d’exclusion (Refus du patient, âge? Femme enceinte?)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9167DA-D7B7-7C7C-8BC1-01392CD62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" y="6150785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762AA-7B6B-BAE1-0BB8-153310D1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place les supports nécessaires au protocole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394D4-48E2-A280-BFFC-A064072F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le système d’information: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Formulaire de Prise en charge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Ordonnances types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Fiche conseil éventuellement</a:t>
            </a:r>
          </a:p>
        </p:txBody>
      </p:sp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9CAB9199-167C-7AEC-2BD7-8E530BB9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30400"/>
            <a:ext cx="4394200" cy="2997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7F1DB6-17F2-1AC2-AD3F-6F366C45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72" y="6176963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5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3EB96-959F-E4EE-DD19-D50D4DF4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F4D28-7952-CCFF-EF2C-E752C08B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Définir les nouvelles compétences nécessaires au professionnel délégué (dérogations)</a:t>
            </a:r>
          </a:p>
          <a:p>
            <a:endParaRPr lang="fr-FR" dirty="0"/>
          </a:p>
          <a:p>
            <a:r>
              <a:rPr lang="fr-FR" dirty="0"/>
              <a:t>S’appuyer sur ces nouvelles compétences à acquérir pour définir la formation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5C70D0-806A-CABF-37D0-190E7BA1D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2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7B94A2-24F8-88B5-7C2D-6BC6D5822E2B}"/>
              </a:ext>
            </a:extLst>
          </p:cNvPr>
          <p:cNvSpPr/>
          <p:nvPr/>
        </p:nvSpPr>
        <p:spPr>
          <a:xfrm>
            <a:off x="3241041" y="5151120"/>
            <a:ext cx="2479040" cy="208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410E7B3-54A8-7FB8-2758-8EEB4A3B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4404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000" dirty="0"/>
              <a:t>Questions 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2BF67D-7F81-7349-0425-CBACA2F45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7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7B94A2-24F8-88B5-7C2D-6BC6D5822E2B}"/>
              </a:ext>
            </a:extLst>
          </p:cNvPr>
          <p:cNvSpPr/>
          <p:nvPr/>
        </p:nvSpPr>
        <p:spPr>
          <a:xfrm>
            <a:off x="3241041" y="5151120"/>
            <a:ext cx="2479040" cy="208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410E7B3-54A8-7FB8-2758-8EEB4A3B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4404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000" dirty="0"/>
              <a:t>Questions 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2BF67D-7F81-7349-0425-CBACA2F45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3D2D57-3983-9FAB-EFD3-3BF0FFC5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0" y="1032536"/>
            <a:ext cx="5004570" cy="660981"/>
          </a:xfrm>
          <a:prstGeom prst="rect">
            <a:avLst/>
          </a:prstGeom>
        </p:spPr>
      </p:pic>
      <p:sp>
        <p:nvSpPr>
          <p:cNvPr id="4" name="Titre 6">
            <a:extLst>
              <a:ext uri="{FF2B5EF4-FFF2-40B4-BE49-F238E27FC236}">
                <a16:creationId xmlns:a16="http://schemas.microsoft.com/office/drawing/2014/main" id="{AB3DC55C-AD09-2C40-A1EA-0BDE07E7B468}"/>
              </a:ext>
            </a:extLst>
          </p:cNvPr>
          <p:cNvSpPr txBox="1">
            <a:spLocks/>
          </p:cNvSpPr>
          <p:nvPr/>
        </p:nvSpPr>
        <p:spPr>
          <a:xfrm>
            <a:off x="1027416" y="3553157"/>
            <a:ext cx="10202238" cy="2784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 : </a:t>
            </a:r>
          </a:p>
          <a:p>
            <a:endParaRPr lang="fr-FR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fr-FR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Intro, mise en contexte</a:t>
            </a:r>
          </a:p>
          <a:p>
            <a:pPr>
              <a:lnSpc>
                <a:spcPct val="130000"/>
              </a:lnSpc>
            </a:pPr>
            <a:r>
              <a:rPr lang="fr-FR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/ Historique rapide</a:t>
            </a:r>
          </a:p>
          <a:p>
            <a:pPr>
              <a:lnSpc>
                <a:spcPct val="130000"/>
              </a:lnSpc>
            </a:pPr>
            <a:r>
              <a:rPr lang="fr-FR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/ Protocole Local : mode d’emploi</a:t>
            </a:r>
          </a:p>
          <a:p>
            <a:pPr>
              <a:lnSpc>
                <a:spcPct val="130000"/>
              </a:lnSpc>
            </a:pPr>
            <a:r>
              <a:rPr lang="fr-FR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/ Concrètement…</a:t>
            </a:r>
          </a:p>
        </p:txBody>
      </p:sp>
    </p:spTree>
    <p:extLst>
      <p:ext uri="{BB962C8B-B14F-4D97-AF65-F5344CB8AC3E}">
        <p14:creationId xmlns:p14="http://schemas.microsoft.com/office/powerpoint/2010/main" val="133933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E49AA9E-9C52-41AB-12D0-2C96AC88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9" y="300281"/>
            <a:ext cx="6517395" cy="885031"/>
          </a:xfrm>
        </p:spPr>
        <p:txBody>
          <a:bodyPr/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Historique rapide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36E376-3E99-9C65-AB20-9895890ECA8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5589" y="1405578"/>
            <a:ext cx="10968209" cy="5087298"/>
          </a:xfrm>
        </p:spPr>
        <p:txBody>
          <a:bodyPr>
            <a:normAutofit fontScale="92500" lnSpcReduction="20000"/>
          </a:bodyPr>
          <a:lstStyle/>
          <a:p>
            <a:pPr algn="l"/>
            <a:endParaRPr lang="fr-FR" sz="190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F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2003, </a:t>
            </a: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Pr Yvon Berland rendait son rapport « Transferts de tâches et de compétences : la coopération des professions de santé » et le ministère de la Santé et des Solidarités lançait des expérimentations</a:t>
            </a:r>
            <a:b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90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16 avril 2008 </a:t>
            </a: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étaient publiées les recommandations de l’HAS sur les délégations, et la création de « nouveaux métiers »</a:t>
            </a:r>
            <a:b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90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FR" sz="1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2009 </a:t>
            </a: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loi HPST a promu dans son article 51 de nouvelles formes de coopération entre professionnels de santé</a:t>
            </a:r>
            <a:b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90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FR" sz="1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2016 </a:t>
            </a: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loi de modernisation de notre système de santé a élargi la compétence des infirmiers en instaurant les infirmiers en pratique avancée</a:t>
            </a:r>
            <a:b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90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FR" sz="1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Enfin, en 2019</a:t>
            </a:r>
            <a:r>
              <a:rPr lang="fr-FR" sz="19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 Livre Blanc de la profession d’infirmier insistait notamment sur la nécessaire délégation de tâches</a:t>
            </a:r>
            <a:endParaRPr lang="fr-FR" sz="11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F3BF25-1F5C-4E94-5D80-5A8CE5BE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336E376-3E99-9C65-AB20-9895890E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070" y="2049137"/>
            <a:ext cx="11522433" cy="45085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0" i="0" u="sng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2" tooltip="Article 66 (nouvelle fenêtr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66</a:t>
            </a:r>
            <a:r>
              <a:rPr lang="fr-FR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de la Loi de transformation du système de santé du 24 juillet 2019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0" i="0" u="sng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3" tooltip="Décret du 27 décembre 2019 (nouvelle fenêtr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Décret du 27 décembre 2019</a:t>
            </a:r>
            <a:r>
              <a:rPr lang="fr-FR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relatif aux exigences essentielles de qualité et de sécurité des protocoles de coopération entre professionnels de santé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0" i="0" u="sng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4" tooltip="Instruction conjointe MSS – CNAM (nouvelle fenêtr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 conjointe MSS – CNAM</a:t>
            </a:r>
            <a:r>
              <a:rPr lang="fr-FR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sur le financement des protocoles de coopération en MSP et CDS pour les soins non programmé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Arrêté du 9 mars 2023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 relatif à l'autorisation du protocole de coopération « Prise en charge par le pharmacien d'officine ou l'infirmier diplômé d'Etat de la pollakiurie et des brûlures mictionnelles non fébriles chez la femme de 16 à 65 ans » dans le cadre d'une structure d'exercice coordonné ou d'une communauté professionnelle territoriale de santé (CPTS)</a:t>
            </a:r>
          </a:p>
          <a:p>
            <a:pPr algn="l"/>
            <a:endParaRPr lang="fr-FR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DA8AE5C8-ED28-998D-29CA-71CAE21211AB}"/>
              </a:ext>
            </a:extLst>
          </p:cNvPr>
          <p:cNvSpPr txBox="1">
            <a:spLocks/>
          </p:cNvSpPr>
          <p:nvPr/>
        </p:nvSpPr>
        <p:spPr>
          <a:xfrm>
            <a:off x="385589" y="300281"/>
            <a:ext cx="6517395" cy="885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Historique rapide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139781-A924-6D6D-2BB8-5228C7890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336E376-3E99-9C65-AB20-9895890E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070" y="1454225"/>
            <a:ext cx="11522433" cy="535688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Élaborer un protocole de coopération local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Les protocoles locaux sont au seul usage de l’équipe à son initiative.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1" i="0" cap="all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docx</a:t>
            </a:r>
            <a:r>
              <a:rPr lang="fr-FR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Checklist</a:t>
            </a: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 de conformité des protocoles locaux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 tooltip="Checklist de conformité des protocoles locaux"/>
              </a:rPr>
              <a:t>Téléchargement du docx (18.3 </a:t>
            </a:r>
            <a:r>
              <a:rPr lang="fr-FR" sz="2000" b="0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 tooltip="Checklist de conformité des protocoles locaux"/>
              </a:rPr>
              <a:t>kio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 tooltip="Checklist de conformité des protocoles locaux"/>
              </a:rPr>
              <a:t>)</a:t>
            </a:r>
            <a:endParaRPr lang="fr-FR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Vous êtes l’équipe de soins qui a élaboré le protocole local autorisé 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Pour mettre en œuvre le protocole de coopération local, la déclaration est indispensable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1. </a:t>
            </a:r>
            <a:r>
              <a:rPr lang="fr-FR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Pré-remplissez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u="none" strike="noStrike" dirty="0">
                <a:solidFill>
                  <a:srgbClr val="000091"/>
                </a:solidFill>
                <a:effectLst/>
                <a:latin typeface="Roboto" panose="02000000000000000000" pitchFamily="2" charset="0"/>
                <a:hlinkClick r:id="rId3" tooltip="les formulaires de déclaration (nouvelle fenêtre)"/>
              </a:rPr>
              <a:t>les formulaires de déclaration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qui vous seront demandé à l’étape suivante</a:t>
            </a:r>
            <a:b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2. Créez votre compte</a:t>
            </a:r>
            <a:b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3. Déclarez votre équipe sur la plateforme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u="none" strike="noStrike" dirty="0">
                <a:solidFill>
                  <a:srgbClr val="000091"/>
                </a:solidFill>
                <a:effectLst/>
                <a:latin typeface="Roboto" panose="02000000000000000000" pitchFamily="2" charset="0"/>
                <a:hlinkClick r:id="rId4" tooltip="démarches-simplifiées (nouvelle fenêtre)"/>
              </a:rPr>
              <a:t>démarches-simplifiées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à partir du formulaire et téléchargez le protocole local et les autorisations de la structure ainsi que les pièces nominatives demandées</a:t>
            </a:r>
            <a:b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4. Une fois la déclaration dûment renseignée, le protocole peut débuter</a:t>
            </a:r>
            <a:b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5. Un questionnaire en ligne sera envoyé une fois par an pour que vous adressiez vos indicateurs de suivis du protocole de coopération.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b="1" i="0" cap="all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docx</a:t>
            </a:r>
            <a:r>
              <a:rPr lang="fr-FR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Modèle</a:t>
            </a: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 de protocole local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5" tooltip="Modèle de protocole local"/>
              </a:rPr>
              <a:t>Téléchargement du docx (162.1 </a:t>
            </a:r>
            <a:r>
              <a:rPr lang="fr-FR" sz="2000" b="0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5" tooltip="Modèle de protocole local"/>
              </a:rPr>
              <a:t>kio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5" tooltip="Modèle de protocole local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DA8AE5C8-ED28-998D-29CA-71CAE21211AB}"/>
              </a:ext>
            </a:extLst>
          </p:cNvPr>
          <p:cNvSpPr txBox="1">
            <a:spLocks/>
          </p:cNvSpPr>
          <p:nvPr/>
        </p:nvSpPr>
        <p:spPr>
          <a:xfrm>
            <a:off x="385589" y="300281"/>
            <a:ext cx="6517395" cy="885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protocole local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139781-A924-6D6D-2BB8-5228C7890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00" y="1513391"/>
            <a:ext cx="4291727" cy="4291727"/>
          </a:xfrm>
          <a:custGeom>
            <a:avLst/>
            <a:gdLst/>
            <a:ahLst/>
            <a:cxnLst/>
            <a:rect l="l" t="t" r="r" b="b"/>
            <a:pathLst>
              <a:path w="6437590" h="6437590">
                <a:moveTo>
                  <a:pt x="0" y="0"/>
                </a:moveTo>
                <a:lnTo>
                  <a:pt x="6437590" y="0"/>
                </a:lnTo>
                <a:lnTo>
                  <a:pt x="6437590" y="6437591"/>
                </a:lnTo>
                <a:lnTo>
                  <a:pt x="0" y="643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-601136" y="520547"/>
            <a:ext cx="9112090" cy="1272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Ecrire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un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protocole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local de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coopération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équipe... 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Un jeu d’enfant ?</a:t>
            </a:r>
          </a:p>
          <a:p>
            <a:pPr algn="ctr">
              <a:lnSpc>
                <a:spcPts val="3173"/>
              </a:lnSpc>
              <a:spcBef>
                <a:spcPct val="0"/>
              </a:spcBef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36627" y="3130265"/>
            <a:ext cx="6505732" cy="1605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Le sort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l’humanité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est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entre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vos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mains ! </a:t>
            </a:r>
          </a:p>
          <a:p>
            <a:pPr algn="ctr">
              <a:lnSpc>
                <a:spcPts val="3173"/>
              </a:lnSpc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Coopérez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unissez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vos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compétences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pour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vaincre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les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épidémies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E726E5-BED1-2062-4A21-0304F20C1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1111" y="469719"/>
            <a:ext cx="801387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Pourquoi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rédiger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local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coopération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490696-878A-E7EC-C21E-0D69D2A519C9}"/>
              </a:ext>
            </a:extLst>
          </p:cNvPr>
          <p:cNvGrpSpPr/>
          <p:nvPr/>
        </p:nvGrpSpPr>
        <p:grpSpPr>
          <a:xfrm>
            <a:off x="9109726" y="1114054"/>
            <a:ext cx="2895198" cy="2743200"/>
            <a:chOff x="9109726" y="1114054"/>
            <a:chExt cx="2895198" cy="2743200"/>
          </a:xfrm>
        </p:grpSpPr>
        <p:sp>
          <p:nvSpPr>
            <p:cNvPr id="2" name="Freeform 2"/>
            <p:cNvSpPr/>
            <p:nvPr/>
          </p:nvSpPr>
          <p:spPr>
            <a:xfrm>
              <a:off x="9109726" y="1114054"/>
              <a:ext cx="2895198" cy="2743200"/>
            </a:xfrm>
            <a:custGeom>
              <a:avLst/>
              <a:gdLst/>
              <a:ahLst/>
              <a:cxnLst/>
              <a:rect l="l" t="t" r="r" b="b"/>
              <a:pathLst>
                <a:path w="4342797" h="4114800">
                  <a:moveTo>
                    <a:pt x="0" y="0"/>
                  </a:moveTo>
                  <a:lnTo>
                    <a:pt x="4342797" y="0"/>
                  </a:lnTo>
                  <a:lnTo>
                    <a:pt x="434279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474366" y="2322212"/>
              <a:ext cx="2287124" cy="326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  <a:spcBef>
                  <a:spcPct val="0"/>
                </a:spcBef>
              </a:pPr>
              <a:r>
                <a:rPr lang="en-US" sz="1971" b="1" dirty="0" err="1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Sauver</a:t>
              </a:r>
              <a:r>
                <a:rPr lang="en-US" sz="1971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le monde !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227919" y="986715"/>
            <a:ext cx="4562290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9397" lvl="1" indent="-244699" algn="ctr">
              <a:lnSpc>
                <a:spcPts val="3173"/>
              </a:lnSpc>
              <a:spcBef>
                <a:spcPct val="0"/>
              </a:spcBef>
              <a:buAutoNum type="arabicPeriod"/>
            </a:pPr>
            <a:r>
              <a:rPr lang="en-US" sz="2266" b="1" dirty="0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 Objectif(s) du </a:t>
            </a:r>
            <a:r>
              <a:rPr lang="en-US" sz="2266" b="1" dirty="0" err="1">
                <a:solidFill>
                  <a:srgbClr val="0070C0"/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endParaRPr lang="en-US" sz="2266" b="1" dirty="0">
              <a:solidFill>
                <a:srgbClr val="0070C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2242" y="1822716"/>
            <a:ext cx="3602325" cy="66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677" lvl="1" indent="-210839" algn="just">
              <a:lnSpc>
                <a:spcPts val="2734"/>
              </a:lnSpc>
              <a:buFont typeface="Arial"/>
              <a:buChar char="•"/>
            </a:pP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Libérer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du temps médical</a:t>
            </a:r>
          </a:p>
          <a:p>
            <a:pPr algn="ctr">
              <a:lnSpc>
                <a:spcPts val="2734"/>
              </a:lnSpc>
              <a:spcBef>
                <a:spcPct val="0"/>
              </a:spcBef>
            </a:pP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ex :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protocole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cystite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9368" y="2662829"/>
            <a:ext cx="6970007" cy="66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637" lvl="1" indent="-210819" algn="just">
              <a:lnSpc>
                <a:spcPts val="2733"/>
              </a:lnSpc>
              <a:buFont typeface="Arial"/>
              <a:buChar char="•"/>
            </a:pP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Améliorer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l’accessibilité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2733"/>
              </a:lnSpc>
            </a:pP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ex :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Phénolisation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l’ongle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incarné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par le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podologue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2242" y="3619369"/>
            <a:ext cx="7806037" cy="67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637" lvl="1" indent="-210819">
              <a:lnSpc>
                <a:spcPts val="2733"/>
              </a:lnSpc>
              <a:buFont typeface="Arial"/>
              <a:buChar char="•"/>
            </a:pP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Partager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complexité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10818" lvl="1">
              <a:lnSpc>
                <a:spcPts val="2733"/>
              </a:lnSpc>
            </a:pP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     ex :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Prise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charge de la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dépression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par IDE de Santé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Mentale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368" y="4578797"/>
            <a:ext cx="6970007" cy="67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637" lvl="1" indent="-210819" algn="just">
              <a:lnSpc>
                <a:spcPts val="2733"/>
              </a:lnSpc>
              <a:buFont typeface="Arial"/>
              <a:buChar char="•"/>
            </a:pP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Simplifier le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parcours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améliorer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qualité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d’un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parcours</a:t>
            </a:r>
            <a:endParaRPr lang="en-US" sz="1953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2733"/>
              </a:lnSpc>
            </a:pP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         ex : Primo-prescription de </a:t>
            </a:r>
            <a:r>
              <a:rPr lang="en-US" sz="1953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pansement</a:t>
            </a:r>
            <a:r>
              <a:rPr lang="en-US" sz="1953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par 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6F072F-0F14-7851-FEE2-0F6346A2A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5" y="520547"/>
            <a:ext cx="3365500" cy="4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1615</Words>
  <Application>Microsoft Office PowerPoint</Application>
  <PresentationFormat>Grand écran</PresentationFormat>
  <Paragraphs>220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Quicksand</vt:lpstr>
      <vt:lpstr>Quicksand Bold</vt:lpstr>
      <vt:lpstr>Roboto</vt:lpstr>
      <vt:lpstr>Thème Office</vt:lpstr>
      <vt:lpstr>Présentation PowerPoint</vt:lpstr>
      <vt:lpstr>Quelques recommandations techniques pour un webinaire réussi!</vt:lpstr>
      <vt:lpstr>Enregistrement – droit à l’image</vt:lpstr>
      <vt:lpstr>Présentation PowerPoint</vt:lpstr>
      <vt:lpstr>Historique rapide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protocoles locaux de coopération</vt:lpstr>
      <vt:lpstr>Présentation PowerPoint</vt:lpstr>
      <vt:lpstr>Le protocole pluriprofessionnel de départ</vt:lpstr>
      <vt:lpstr>Présentation PowerPoint</vt:lpstr>
      <vt:lpstr>Prescription de soins et matériel type pour pansements</vt:lpstr>
      <vt:lpstr>Ordonnance de décharge si besoin</vt:lpstr>
      <vt:lpstr>Fiche de suivi des plaies, intégrée régulièrement dans le DMP</vt:lpstr>
      <vt:lpstr>Quelles actions peuvent-elles être déléguées?</vt:lpstr>
      <vt:lpstr>Présentation PowerPoint</vt:lpstr>
      <vt:lpstr>Quelles actions peuvent-elles être déléguées?</vt:lpstr>
      <vt:lpstr>Présentation PowerPoint</vt:lpstr>
      <vt:lpstr>Exemple 2</vt:lpstr>
      <vt:lpstr>Identifier des limites du protocole existant</vt:lpstr>
      <vt:lpstr>Pourquoi &gt; 65 ans en critère d’exclusion ?</vt:lpstr>
      <vt:lpstr>Comment enlever ce critère d’exclusion?</vt:lpstr>
      <vt:lpstr>Présentation PowerPoint</vt:lpstr>
      <vt:lpstr>Exemple 3</vt:lpstr>
      <vt:lpstr>Ressources bibliographiques</vt:lpstr>
      <vt:lpstr>Présentation PowerPoint</vt:lpstr>
      <vt:lpstr>Mettre en place les supports nécessaires au protocole</vt:lpstr>
      <vt:lpstr>La formation</vt:lpstr>
      <vt:lpstr>Questions réponses</vt:lpstr>
      <vt:lpstr>Questions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Delorme</dc:creator>
  <cp:lastModifiedBy>Marion Darley</cp:lastModifiedBy>
  <cp:revision>6</cp:revision>
  <dcterms:created xsi:type="dcterms:W3CDTF">2023-10-18T10:19:33Z</dcterms:created>
  <dcterms:modified xsi:type="dcterms:W3CDTF">2024-09-25T10:11:10Z</dcterms:modified>
</cp:coreProperties>
</file>